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7" r:id="rId7"/>
    <p:sldId id="263" r:id="rId8"/>
    <p:sldId id="271" r:id="rId9"/>
    <p:sldId id="275" r:id="rId10"/>
    <p:sldId id="274" r:id="rId11"/>
    <p:sldId id="276" r:id="rId12"/>
    <p:sldId id="277" r:id="rId13"/>
    <p:sldId id="278" r:id="rId14"/>
    <p:sldId id="272" r:id="rId15"/>
    <p:sldId id="273" r:id="rId16"/>
    <p:sldId id="266" r:id="rId17"/>
  </p:sldIdLst>
  <p:sldSz cx="24384000" cy="13716000"/>
  <p:notesSz cx="6858000" cy="9144000"/>
  <p:embeddedFontLs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Helvetica Neue Light" panose="02000403000000020004" pitchFamily="2" charset="0"/>
      <p:regular r:id="rId23"/>
      <p:bold r:id="rId24"/>
      <p:italic r:id="rId25"/>
      <p:boldItalic r:id="rId26"/>
    </p:embeddedFont>
    <p:embeddedFont>
      <p:font typeface="Montserrat" pitchFamily="2" charset="77"/>
      <p:bold r:id="rId27"/>
      <p:italic r:id="rId28"/>
      <p:boldItalic r:id="rId29"/>
    </p:embeddedFont>
    <p:embeddedFont>
      <p:font typeface="Montserrat ExtraBold" pitchFamily="2" charset="77"/>
      <p:bold r:id="rId30"/>
      <p:italic r:id="rId31"/>
      <p:boldItalic r:id="rId32"/>
    </p:embeddedFont>
    <p:embeddedFont>
      <p:font typeface="Muli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DDC1545-A7C4-854F-ACF5-0102B84B1FDA}">
          <p14:sldIdLst>
            <p14:sldId id="256"/>
            <p14:sldId id="257"/>
            <p14:sldId id="258"/>
            <p14:sldId id="260"/>
          </p14:sldIdLst>
        </p14:section>
        <p14:section name="Untitled Section" id="{B74D6074-8461-234D-A7B3-ACA661F80F46}">
          <p14:sldIdLst>
            <p14:sldId id="262"/>
            <p14:sldId id="267"/>
            <p14:sldId id="263"/>
            <p14:sldId id="271"/>
            <p14:sldId id="275"/>
            <p14:sldId id="274"/>
            <p14:sldId id="276"/>
            <p14:sldId id="277"/>
            <p14:sldId id="278"/>
            <p14:sldId id="272"/>
            <p14:sldId id="27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7"/>
    <p:restoredTop sz="76404"/>
  </p:normalViewPr>
  <p:slideViewPr>
    <p:cSldViewPr snapToGrid="0">
      <p:cViewPr varScale="1">
        <p:scale>
          <a:sx n="59" d="100"/>
          <a:sy n="59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variable/" TargetMode="External"/><Relationship Id="rId7" Type="http://schemas.openxmlformats.org/officeDocument/2006/relationships/hyperlink" Target="https://concepto.de/lenguaje-de-programacion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cepto.de/dato-en-informatica/" TargetMode="External"/><Relationship Id="rId5" Type="http://schemas.openxmlformats.org/officeDocument/2006/relationships/hyperlink" Target="https://concepto.de/computadora/" TargetMode="External"/><Relationship Id="rId4" Type="http://schemas.openxmlformats.org/officeDocument/2006/relationships/hyperlink" Target="https://concepto.de/programacion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variable/" TargetMode="External"/><Relationship Id="rId7" Type="http://schemas.openxmlformats.org/officeDocument/2006/relationships/hyperlink" Target="https://concepto.de/lenguaje-de-programac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cepto.de/dato-en-informatica/" TargetMode="External"/><Relationship Id="rId5" Type="http://schemas.openxmlformats.org/officeDocument/2006/relationships/hyperlink" Target="https://concepto.de/computadora/" TargetMode="External"/><Relationship Id="rId4" Type="http://schemas.openxmlformats.org/officeDocument/2006/relationships/hyperlink" Target="https://concepto.de/programaci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55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45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15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290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433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www.areatecnologia.com</a:t>
            </a:r>
            <a:r>
              <a:rPr lang="en-US" dirty="0"/>
              <a:t>/informatica/</a:t>
            </a:r>
            <a:r>
              <a:rPr lang="en-US" dirty="0" err="1"/>
              <a:t>ejemplos</a:t>
            </a:r>
            <a:r>
              <a:rPr lang="en-US" dirty="0"/>
              <a:t>-de-</a:t>
            </a:r>
            <a:r>
              <a:rPr lang="en-US" dirty="0" err="1"/>
              <a:t>diagramas</a:t>
            </a:r>
            <a:r>
              <a:rPr lang="en-US" dirty="0"/>
              <a:t>-de-</a:t>
            </a:r>
            <a:r>
              <a:rPr lang="en-US" dirty="0" err="1"/>
              <a:t>flujo.html</a:t>
            </a:r>
            <a:endParaRPr dirty="0"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169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Este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término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significa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mover un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bloque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texto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hacia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derecha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insertando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espacios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tabuladores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526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 la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representación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una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variable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que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ser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cuantitativa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cualitativa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indica un valor que se le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asigna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las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se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representa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secuencia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símbolos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números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letras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cualitativos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Jazmín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Suarez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Ocupación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Docente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Domicilio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Avenida Conquistadores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Género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Femenino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cuantitativos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Edad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59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Altura: 1.56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Número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hijos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4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Años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cargo: 8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está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definida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una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serie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significado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Variable - Una variable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refiere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una primer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instancia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son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susceptibles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ser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modificadas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(de </a:t>
            </a:r>
            <a:r>
              <a:rPr lang="en-US" sz="2200" b="1" i="1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variar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algún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motivo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determinado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indeterminado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se le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asigna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una variable.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programación informática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por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toma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variable y lo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para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explicar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los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espacios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memoria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principal de la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computadora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reservados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guardar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significan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datos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soportados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por un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lenguaje de programación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particular.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Constante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general,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constante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un valor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permanente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que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no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modificarse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441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es la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representación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una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variable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que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ser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cuantitativa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cualitativa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indica un valor que se le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asigna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las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y se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representa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través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una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secuencia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símbolos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números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letras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cualitativos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Nombre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Jazmín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Suarez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Ocupación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Docente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Domicilio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Avenida Conquistadores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Género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Femenino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cuantitativos</a:t>
            </a:r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Edad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59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Altura: 1.56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Número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hijos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4</a:t>
            </a:r>
            <a:b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Años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cargo: 8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información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está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definida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una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serie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con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significado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Variable - Una variable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refiere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una primer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instancia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cosas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son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susceptibles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ser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modificadas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(de </a:t>
            </a:r>
            <a:r>
              <a:rPr lang="en-US" sz="2200" b="1" i="1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variar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cambiar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algún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motivo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determinado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indeterminado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Valor: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Elemento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se le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asigna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 una variable.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programación informática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por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otro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lado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toma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el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variable y lo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utiliza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para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explicar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los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espacios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 la 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memoria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principal de la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computadora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reservados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para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guardar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valores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que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significan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tipos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de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datos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soportados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por un </a:t>
            </a:r>
            <a:r>
              <a:rPr lang="en-US" sz="2200" b="0" i="0" u="sng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lenguaje de programación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particular.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Constante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general,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constante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un valor de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tipo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permanente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ya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que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no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puede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 dirty="0" err="1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modificarse</a:t>
            </a:r>
            <a:r>
              <a:rPr lang="en-US" sz="2200" b="0" i="0" u="none" strike="noStrike" cap="none" dirty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</a:p>
          <a:p>
            <a:endParaRPr lang="en-US" sz="2200" b="0" i="0" u="none" strike="noStrike" cap="none" dirty="0"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384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914" y="12450210"/>
            <a:ext cx="3516085" cy="12657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853542" cy="1300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CD_Horizontal_White_Opt2.ai"/>
          <p:cNvPicPr preferRelativeResize="0"/>
          <p:nvPr/>
        </p:nvPicPr>
        <p:blipFill rotWithShape="1">
          <a:blip r:embed="rId2">
            <a:alphaModFix amt="74805"/>
          </a:blip>
          <a:srcRect r="76475"/>
          <a:stretch/>
        </p:blipFill>
        <p:spPr>
          <a:xfrm>
            <a:off x="23175570" y="12487091"/>
            <a:ext cx="583323" cy="6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Image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73645" y="12878978"/>
            <a:ext cx="2036711" cy="35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929417" y="13093700"/>
            <a:ext cx="465524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 i="0" u="none" strike="noStrike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0"/>
            <a:ext cx="3955676" cy="13352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>
            <a:spLocks noGrp="1"/>
          </p:cNvSpPr>
          <p:nvPr>
            <p:ph type="pic" idx="3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4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s://github.com/asanchez1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plit.com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docs.python.org/3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-59440" y="-116610"/>
            <a:ext cx="24502879" cy="139492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6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6400" y="6527236"/>
            <a:ext cx="3751200" cy="66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</a:t>
            </a:r>
            <a:r>
              <a:rPr lang="en-US" sz="4400" b="1" dirty="0" err="1"/>
              <a:t>aritméticos</a:t>
            </a:r>
            <a:endParaRPr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18E03-B34A-2541-8F23-45FD8EC9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58" y="3208997"/>
            <a:ext cx="13042899" cy="91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1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de </a:t>
            </a:r>
            <a:r>
              <a:rPr lang="en-US" sz="4400" b="1" dirty="0" err="1"/>
              <a:t>asignación</a:t>
            </a:r>
            <a:endParaRPr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4E80A-D20C-3044-8491-D5857569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78" y="4192507"/>
            <a:ext cx="13087296" cy="74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</a:t>
            </a:r>
            <a:r>
              <a:rPr lang="en-US" sz="4400" b="1" dirty="0" err="1"/>
              <a:t>lógicos</a:t>
            </a:r>
            <a:endParaRPr sz="4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64E0C8-21D3-9C48-95CC-950A2876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86" y="4806043"/>
            <a:ext cx="117826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4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de </a:t>
            </a:r>
            <a:r>
              <a:rPr lang="en-US" sz="4400" b="1" dirty="0" err="1"/>
              <a:t>Pertenencia</a:t>
            </a:r>
            <a:endParaRPr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559C3-5A89-8046-98E1-ABC81AB8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72" y="3377292"/>
            <a:ext cx="11282013" cy="100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Expresión</a:t>
            </a:r>
            <a:endParaRPr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C0E-397A-1549-BB90-B2CF6C01D173}"/>
              </a:ext>
            </a:extLst>
          </p:cNvPr>
          <p:cNvSpPr txBox="1"/>
          <p:nvPr/>
        </p:nvSpPr>
        <p:spPr>
          <a:xfrm>
            <a:off x="2242456" y="3949430"/>
            <a:ext cx="19703143" cy="637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u="sng" dirty="0"/>
              <a:t>Es una combinación de valores, variables, constantes y operadores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u="sng" dirty="0"/>
              <a:t>Los valores que el operador usa se denominan </a:t>
            </a:r>
            <a:r>
              <a:rPr lang="es-ES_tradnl" sz="3600" u="sng" dirty="0" err="1"/>
              <a:t>operandos</a:t>
            </a:r>
            <a:r>
              <a:rPr lang="es-ES_tradnl" sz="3600" u="sng" dirty="0"/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endParaRPr lang="es-ES_tradnl" sz="3600" dirty="0"/>
          </a:p>
          <a:p>
            <a:r>
              <a:rPr lang="es-ES_tradnl" sz="3600" dirty="0"/>
              <a:t>Una vez que se conocen los diferentes operadores y sus prioridades, la evaluación de</a:t>
            </a:r>
          </a:p>
          <a:p>
            <a:r>
              <a:rPr lang="es-ES_tradnl" sz="3600" dirty="0"/>
              <a:t>expresiones es muy fácil; simplemente se evalúan de izquierda a derecha para cada</a:t>
            </a:r>
          </a:p>
          <a:p>
            <a:r>
              <a:rPr lang="es-ES_tradnl" sz="3600" dirty="0"/>
              <a:t>clase de operadores que estén interviniendo en la expresión. </a:t>
            </a:r>
          </a:p>
          <a:p>
            <a:endParaRPr lang="es-ES_tradnl" sz="3600" dirty="0"/>
          </a:p>
          <a:p>
            <a:r>
              <a:rPr lang="es-ES_tradnl" sz="3600" dirty="0"/>
              <a:t>Además se debe considerar que si existe paréntesis para agrupar términos primero se ejecutan estos y desde los más internos en caso de que existan varios. </a:t>
            </a:r>
          </a:p>
          <a:p>
            <a:r>
              <a:rPr lang="es-ES_tradnl" sz="3600" dirty="0"/>
              <a:t>Si existen operadores de diferente prioridad se ejecutan en orden desde la más alta.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1C96D-8B8D-7A4D-88AF-3F8F89CC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227" y="7756978"/>
            <a:ext cx="11531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Diagramas</a:t>
            </a:r>
            <a:r>
              <a:rPr lang="en-US" sz="4400" b="1" dirty="0"/>
              <a:t> de </a:t>
            </a:r>
            <a:r>
              <a:rPr lang="en-US" sz="4400" b="1" dirty="0" err="1"/>
              <a:t>flujo</a:t>
            </a:r>
            <a:endParaRPr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C0E-397A-1549-BB90-B2CF6C01D173}"/>
              </a:ext>
            </a:extLst>
          </p:cNvPr>
          <p:cNvSpPr txBox="1"/>
          <p:nvPr/>
        </p:nvSpPr>
        <p:spPr>
          <a:xfrm>
            <a:off x="2242456" y="3949430"/>
            <a:ext cx="197031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u="sng" dirty="0"/>
              <a:t>Instrucciones: </a:t>
            </a:r>
            <a:r>
              <a:rPr lang="es-ES_tradnl" sz="3600" dirty="0"/>
              <a:t>De forma grupal realice una lluvia de ideas y el diagrama de flujo correspondiente a cada uno de los problemas que se le presentan a continuación: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742950" indent="-742950">
              <a:buFont typeface="+mj-lt"/>
              <a:buAutoNum type="arabicPeriod"/>
            </a:pPr>
            <a:endParaRPr lang="es-ES_tradnl" sz="3600" dirty="0"/>
          </a:p>
          <a:p>
            <a:pPr marL="742950" indent="-742950">
              <a:buFont typeface="+mj-lt"/>
              <a:buAutoNum type="arabicPeriod"/>
            </a:pPr>
            <a:r>
              <a:rPr lang="es-ES_tradnl" sz="3600" dirty="0"/>
              <a:t>Sumar dos números leídos por teclado y escribir el resultado.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3600" dirty="0"/>
              <a:t>Debe almacenar 3 números en 3 variables A, B y C.  Posteriormente debe decidir cual es el mayor y cual es el menor.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3600" dirty="0"/>
              <a:t>Debe sumar 100 números leídos por teclado y posteriormente debe imprimir el resultado.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3600" dirty="0"/>
              <a:t>Debe imprimir los 100 primeros números pares.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3600" dirty="0"/>
              <a:t>Calcular el máximo de N números leídos desde teclado.</a:t>
            </a:r>
          </a:p>
          <a:p>
            <a:pPr marL="742950" indent="-742950">
              <a:buFont typeface="+mj-lt"/>
              <a:buAutoNum type="arabicPeriod"/>
            </a:pP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279724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-59440" y="-116610"/>
            <a:ext cx="24502879" cy="139492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6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1001" y="6453980"/>
            <a:ext cx="4581998" cy="80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CD_Horizontal_White_Opt2.ai"/>
          <p:cNvPicPr preferRelativeResize="0"/>
          <p:nvPr/>
        </p:nvPicPr>
        <p:blipFill rotWithShape="1">
          <a:blip r:embed="rId3">
            <a:alphaModFix amt="74805"/>
          </a:blip>
          <a:srcRect r="76475"/>
          <a:stretch/>
        </p:blipFill>
        <p:spPr>
          <a:xfrm>
            <a:off x="-3589436" y="1228837"/>
            <a:ext cx="15160102" cy="180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 descr="GettyImages-656455614.jpeg"/>
          <p:cNvPicPr preferRelativeResize="0"/>
          <p:nvPr/>
        </p:nvPicPr>
        <p:blipFill rotWithShape="1">
          <a:blip r:embed="rId4">
            <a:alphaModFix/>
          </a:blip>
          <a:srcRect l="11801" t="1838" b="11454"/>
          <a:stretch/>
        </p:blipFill>
        <p:spPr>
          <a:xfrm>
            <a:off x="0" y="-621775"/>
            <a:ext cx="24446552" cy="15519176"/>
          </a:xfrm>
          <a:prstGeom prst="rect">
            <a:avLst/>
          </a:prstGeom>
          <a:noFill/>
          <a:ln>
            <a:noFill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76" name="Google Shape;76;p17"/>
          <p:cNvSpPr txBox="1"/>
          <p:nvPr/>
        </p:nvSpPr>
        <p:spPr>
          <a:xfrm>
            <a:off x="13380166" y="6227922"/>
            <a:ext cx="7169354" cy="126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r>
              <a:rPr lang="en-US" sz="4400" dirty="0" err="1">
                <a:solidFill>
                  <a:srgbClr val="FFFFFF"/>
                </a:solidFill>
                <a:latin typeface="Montserrat ExtraBold"/>
                <a:ea typeface="Helvetica Neue"/>
                <a:cs typeface="Helvetica Neue"/>
                <a:sym typeface="Montserrat ExtraBold"/>
              </a:rPr>
              <a:t>Introducción</a:t>
            </a:r>
            <a:r>
              <a:rPr lang="en-US" sz="4400" dirty="0">
                <a:solidFill>
                  <a:srgbClr val="FFFFFF"/>
                </a:solidFill>
                <a:latin typeface="Montserrat ExtraBold"/>
                <a:ea typeface="Helvetica Neue"/>
                <a:cs typeface="Helvetica Neue"/>
                <a:sym typeface="Montserrat ExtraBold"/>
              </a:rPr>
              <a:t> a la </a:t>
            </a: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dirty="0">
              <a:solidFill>
                <a:srgbClr val="FFFFFF"/>
              </a:solidFill>
              <a:latin typeface="Montserrat ExtraBold"/>
              <a:ea typeface="Helvetica Neue"/>
              <a:cs typeface="Helvetica Neue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dirty="0">
              <a:solidFill>
                <a:srgbClr val="FFFFFF"/>
              </a:solidFill>
              <a:latin typeface="Montserrat ExtraBold"/>
              <a:ea typeface="Helvetica Neue"/>
              <a:cs typeface="Helvetica Neue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dirty="0">
              <a:solidFill>
                <a:srgbClr val="FFFFFF"/>
              </a:solidFill>
              <a:latin typeface="Montserrat ExtraBold"/>
              <a:ea typeface="Helvetica Neue"/>
              <a:cs typeface="Helvetica Neue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r>
              <a:rPr lang="en-US" sz="4400" dirty="0" err="1">
                <a:solidFill>
                  <a:srgbClr val="FFFFFF"/>
                </a:solidFill>
                <a:latin typeface="Montserrat ExtraBold"/>
                <a:ea typeface="Helvetica Neue"/>
                <a:cs typeface="Helvetica Neue"/>
                <a:sym typeface="Montserrat ExtraBold"/>
              </a:rPr>
              <a:t>programación</a:t>
            </a:r>
            <a:endParaRPr lang="en-US" sz="4400" dirty="0">
              <a:solidFill>
                <a:srgbClr val="FFFFFF"/>
              </a:solidFill>
              <a:latin typeface="Montserrat ExtraBold"/>
              <a:ea typeface="Helvetica Neue"/>
              <a:cs typeface="Helvetica Neue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2EDED-79AC-5244-AD64-282623B83819}"/>
              </a:ext>
            </a:extLst>
          </p:cNvPr>
          <p:cNvSpPr txBox="1"/>
          <p:nvPr/>
        </p:nvSpPr>
        <p:spPr>
          <a:xfrm>
            <a:off x="385116" y="12823372"/>
            <a:ext cx="9801081" cy="384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30000"/>
              </a:lnSpc>
              <a:buClr>
                <a:srgbClr val="FFFFFF"/>
              </a:buClr>
              <a:buSzPts val="4400"/>
              <a:buFont typeface="Montserrat ExtraBold"/>
              <a:buNone/>
              <a:defRPr sz="4400">
                <a:solidFill>
                  <a:srgbClr val="FFFFFF"/>
                </a:solidFill>
                <a:latin typeface="Montserrat ExtraBold"/>
                <a:ea typeface="Helvetica Neue"/>
                <a:cs typeface="Helvetica Neue"/>
              </a:defRPr>
            </a:lvl1pPr>
          </a:lstStyle>
          <a:p>
            <a:r>
              <a:rPr lang="es-ES_tradnl" dirty="0"/>
              <a:t>Profesor: Ing. Alejandro Sánchez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/>
        </p:nvSpPr>
        <p:spPr>
          <a:xfrm>
            <a:off x="9962439" y="7030554"/>
            <a:ext cx="7985319" cy="289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s-ES_tradnl" sz="3200" b="0" i="0" u="none" strike="noStrike" cap="none" dirty="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Herramientas en línea</a:t>
            </a: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s-ES_tradnl" sz="3200" dirty="0">
                <a:latin typeface="Muli"/>
                <a:sym typeface="Muli"/>
              </a:rPr>
              <a:t>Tipos de datos</a:t>
            </a: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s-ES_tradnl" sz="3200" dirty="0">
                <a:latin typeface="Muli"/>
                <a:sym typeface="Muli"/>
              </a:rPr>
              <a:t>Operadores</a:t>
            </a: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s-ES_tradnl" sz="3200" dirty="0">
                <a:latin typeface="Muli"/>
                <a:sym typeface="Muli"/>
              </a:rPr>
              <a:t>Expresiones</a:t>
            </a: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</a:pPr>
            <a:r>
              <a:rPr lang="es-ES_tradnl" sz="3200" dirty="0">
                <a:latin typeface="Muli"/>
                <a:sym typeface="Muli"/>
              </a:rPr>
              <a:t>Trabajo en clase</a:t>
            </a:r>
          </a:p>
        </p:txBody>
      </p:sp>
      <p:sp>
        <p:nvSpPr>
          <p:cNvPr id="82" name="Google Shape;82;p18"/>
          <p:cNvSpPr txBox="1"/>
          <p:nvPr/>
        </p:nvSpPr>
        <p:spPr>
          <a:xfrm>
            <a:off x="11124977" y="5996471"/>
            <a:ext cx="2134046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ontserrat"/>
              <a:buNone/>
            </a:pPr>
            <a:r>
              <a:rPr lang="en-US" sz="35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ontserrat"/>
              <a:buNone/>
            </a:pP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2474183" y="5496960"/>
            <a:ext cx="4702993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3600" dirty="0" err="1"/>
              <a:t>Herramientas</a:t>
            </a:r>
            <a:r>
              <a:rPr lang="en-US" sz="3600" dirty="0"/>
              <a:t> de </a:t>
            </a:r>
            <a:r>
              <a:rPr lang="en-US" sz="3600" dirty="0" err="1"/>
              <a:t>apoyo</a:t>
            </a:r>
            <a:r>
              <a:rPr lang="en-US" sz="3600" dirty="0"/>
              <a:t>.</a:t>
            </a:r>
            <a:endParaRPr dirty="0"/>
          </a:p>
        </p:txBody>
      </p:sp>
      <p:pic>
        <p:nvPicPr>
          <p:cNvPr id="95" name="Google Shape;95;p20" descr="raphael-schaller-88040-unsplash.jpg"/>
          <p:cNvPicPr preferRelativeResize="0"/>
          <p:nvPr/>
        </p:nvPicPr>
        <p:blipFill rotWithShape="1">
          <a:blip r:embed="rId3">
            <a:alphaModFix/>
          </a:blip>
          <a:srcRect r="24710"/>
          <a:stretch/>
        </p:blipFill>
        <p:spPr>
          <a:xfrm>
            <a:off x="8893748" y="0"/>
            <a:ext cx="15490252" cy="137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68872-1E10-0042-82A0-C3137AB9DFBA}"/>
              </a:ext>
            </a:extLst>
          </p:cNvPr>
          <p:cNvSpPr txBox="1"/>
          <p:nvPr/>
        </p:nvSpPr>
        <p:spPr>
          <a:xfrm>
            <a:off x="1708030" y="7177177"/>
            <a:ext cx="62282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Documentación - </a:t>
            </a:r>
            <a:r>
              <a:rPr lang="es-ES_tradnl" sz="2400" dirty="0">
                <a:hlinkClick r:id="rId4"/>
              </a:rPr>
              <a:t>https://docs.python.org/3/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IDE (</a:t>
            </a:r>
            <a:r>
              <a:rPr lang="es-ES_tradnl" sz="2400" dirty="0" err="1"/>
              <a:t>Integrated</a:t>
            </a:r>
            <a:r>
              <a:rPr lang="es-ES_tradnl" sz="2400" dirty="0"/>
              <a:t> </a:t>
            </a:r>
            <a:r>
              <a:rPr lang="es-ES_tradnl" sz="2400" dirty="0" err="1"/>
              <a:t>Development</a:t>
            </a:r>
            <a:r>
              <a:rPr lang="es-ES_tradnl" sz="2400" dirty="0"/>
              <a:t> </a:t>
            </a:r>
            <a:r>
              <a:rPr lang="es-ES_tradnl" sz="2400" dirty="0" err="1"/>
              <a:t>Environment</a:t>
            </a:r>
            <a:r>
              <a:rPr lang="es-ES_tradnl" sz="2400" dirty="0"/>
              <a:t>)– Visual Studio </a:t>
            </a:r>
            <a:r>
              <a:rPr lang="es-ES_tradnl" sz="2400" dirty="0" err="1"/>
              <a:t>Code</a:t>
            </a:r>
            <a:r>
              <a:rPr lang="es-ES_tradnl" sz="2400" dirty="0"/>
              <a:t> </a:t>
            </a:r>
            <a:r>
              <a:rPr lang="es-ES_tradnl" sz="2400" dirty="0">
                <a:hlinkClick r:id="rId5"/>
              </a:rPr>
              <a:t>https://code.visualstudio.com/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Replit</a:t>
            </a:r>
            <a:r>
              <a:rPr lang="es-ES_tradnl" sz="2400" dirty="0"/>
              <a:t> - </a:t>
            </a:r>
            <a:r>
              <a:rPr lang="es-ES_tradnl" sz="2400" dirty="0">
                <a:hlinkClick r:id="rId6"/>
              </a:rPr>
              <a:t>https://replit.com/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/>
              <a:t>Github</a:t>
            </a:r>
            <a:r>
              <a:rPr lang="es-ES_tradnl" sz="2400" dirty="0"/>
              <a:t> - </a:t>
            </a:r>
            <a:r>
              <a:rPr lang="es-ES_tradnl" sz="2400" dirty="0">
                <a:hlinkClick r:id="rId7"/>
              </a:rPr>
              <a:t>https://github.com/asanchez19</a:t>
            </a:r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797C6-8A0F-C44B-9F03-9D593DA8FE8F}"/>
              </a:ext>
            </a:extLst>
          </p:cNvPr>
          <p:cNvSpPr txBox="1"/>
          <p:nvPr/>
        </p:nvSpPr>
        <p:spPr>
          <a:xfrm>
            <a:off x="2161309" y="4106487"/>
            <a:ext cx="35157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000" b="1" dirty="0"/>
              <a:t>Tipo de datos</a:t>
            </a:r>
          </a:p>
          <a:p>
            <a:endParaRPr lang="es-ES_tradn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Numéricos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Lógicos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/>
              <a:t>Alfanuméricos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DBD7D-81C3-044A-86D5-EF7A9A25D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188" y="3098597"/>
            <a:ext cx="14275855" cy="751880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6797C6-8A0F-C44B-9F03-9D593DA8FE8F}"/>
              </a:ext>
            </a:extLst>
          </p:cNvPr>
          <p:cNvSpPr txBox="1"/>
          <p:nvPr/>
        </p:nvSpPr>
        <p:spPr>
          <a:xfrm>
            <a:off x="2161309" y="4106487"/>
            <a:ext cx="623119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/>
              <a:t>Indetación</a:t>
            </a:r>
            <a:endParaRPr lang="en-US" sz="5400" b="1" dirty="0"/>
          </a:p>
          <a:p>
            <a:endParaRPr lang="en-US" sz="4000" b="1" dirty="0"/>
          </a:p>
          <a:p>
            <a:endParaRPr lang="en-US" sz="4000" b="1" dirty="0"/>
          </a:p>
          <a:p>
            <a:r>
              <a:rPr lang="en-US" sz="4000" dirty="0"/>
              <a:t>¿</a:t>
            </a:r>
            <a:r>
              <a:rPr lang="en-US" sz="4000" dirty="0" err="1"/>
              <a:t>Qué</a:t>
            </a:r>
            <a:r>
              <a:rPr lang="en-US" sz="4000" dirty="0"/>
              <a:t> es y para que </a:t>
            </a:r>
            <a:r>
              <a:rPr lang="en-US" sz="4000" dirty="0" err="1"/>
              <a:t>sirve</a:t>
            </a:r>
            <a:r>
              <a:rPr lang="en-US" sz="4000" dirty="0"/>
              <a:t>?</a:t>
            </a:r>
            <a:endParaRPr lang="es-ES_tradn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BF321-2069-6146-8D92-6E98DC617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92" y="4106487"/>
            <a:ext cx="12065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186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Valores</a:t>
            </a:r>
            <a:r>
              <a:rPr lang="en-US" sz="4400" b="1" dirty="0"/>
              <a:t>, variables y </a:t>
            </a:r>
            <a:r>
              <a:rPr lang="en-US" sz="4400" b="1" dirty="0" err="1"/>
              <a:t>constantes</a:t>
            </a:r>
            <a:endParaRPr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C0E-397A-1549-BB90-B2CF6C01D173}"/>
              </a:ext>
            </a:extLst>
          </p:cNvPr>
          <p:cNvSpPr txBox="1"/>
          <p:nvPr/>
        </p:nvSpPr>
        <p:spPr>
          <a:xfrm>
            <a:off x="3677055" y="3949430"/>
            <a:ext cx="1737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¿Qué es un dato?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¿Qué información? 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¿Qué es una variable?</a:t>
            </a:r>
          </a:p>
          <a:p>
            <a:r>
              <a:rPr lang="es-ES_tradnl" sz="3600" dirty="0"/>
              <a:t>            color = ‘blanco’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_tradnl" sz="3600" dirty="0"/>
              <a:t>¿Qué es un valor?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¿Qué una constante?</a:t>
            </a:r>
          </a:p>
          <a:p>
            <a:r>
              <a:rPr lang="es-ES_tradnl" sz="3600" dirty="0"/>
              <a:t>           PI = 3.14</a:t>
            </a:r>
          </a:p>
          <a:p>
            <a:r>
              <a:rPr lang="es-ES_tradnl" sz="3600" dirty="0"/>
              <a:t>           MAYORIA_EDAD = 18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</a:t>
            </a:r>
            <a:r>
              <a:rPr lang="en-US" sz="4400" b="1" dirty="0" err="1"/>
              <a:t>aritméticos</a:t>
            </a:r>
            <a:endParaRPr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C0E-397A-1549-BB90-B2CF6C01D173}"/>
              </a:ext>
            </a:extLst>
          </p:cNvPr>
          <p:cNvSpPr txBox="1"/>
          <p:nvPr/>
        </p:nvSpPr>
        <p:spPr>
          <a:xfrm>
            <a:off x="3677055" y="3949430"/>
            <a:ext cx="17373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Símbolos especiales que representan cómputos.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3600" dirty="0"/>
              <a:t>Los valores que el operador usa se denominan </a:t>
            </a:r>
            <a:r>
              <a:rPr lang="es-ES_tradnl" sz="3600" dirty="0" err="1"/>
              <a:t>operandos</a:t>
            </a:r>
            <a:r>
              <a:rPr lang="es-ES_tradnl" sz="3600" dirty="0"/>
              <a:t>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marL="742950" indent="-742950">
              <a:buFont typeface="Arial" panose="020B0604020202020204" pitchFamily="34" charset="0"/>
              <a:buChar char="•"/>
            </a:pPr>
            <a:endParaRPr lang="es-ES_tradnl" sz="3600" dirty="0"/>
          </a:p>
          <a:p>
            <a:pPr algn="ctr"/>
            <a:r>
              <a:rPr lang="es-ES_tradnl" sz="5400" dirty="0"/>
              <a:t>+ - = / * </a:t>
            </a:r>
            <a:br>
              <a:rPr lang="es-ES_tradnl" sz="5400" dirty="0"/>
            </a:br>
            <a:r>
              <a:rPr lang="es-ES_tradnl" sz="5400" dirty="0"/>
              <a:t>Entre otros…</a:t>
            </a:r>
          </a:p>
        </p:txBody>
      </p:sp>
    </p:spTree>
    <p:extLst>
      <p:ext uri="{BB962C8B-B14F-4D97-AF65-F5344CB8AC3E}">
        <p14:creationId xmlns:p14="http://schemas.microsoft.com/office/powerpoint/2010/main" val="275894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20">
            <a:extLst>
              <a:ext uri="{FF2B5EF4-FFF2-40B4-BE49-F238E27FC236}">
                <a16:creationId xmlns:a16="http://schemas.microsoft.com/office/drawing/2014/main" id="{D42FE46A-B0A6-0F40-84D2-E28A42C7E71A}"/>
              </a:ext>
            </a:extLst>
          </p:cNvPr>
          <p:cNvSpPr txBox="1"/>
          <p:nvPr/>
        </p:nvSpPr>
        <p:spPr>
          <a:xfrm>
            <a:off x="3779253" y="2364653"/>
            <a:ext cx="16825494" cy="68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Autofit/>
          </a:bodyPr>
          <a:lstStyle/>
          <a:p>
            <a:pPr lvl="0" algn="ctr">
              <a:buSzPts val="3500"/>
            </a:pPr>
            <a:r>
              <a:rPr lang="en-US" sz="4400" b="1" dirty="0" err="1"/>
              <a:t>Operadores</a:t>
            </a:r>
            <a:r>
              <a:rPr lang="en-US" sz="4400" b="1" dirty="0"/>
              <a:t> </a:t>
            </a:r>
            <a:r>
              <a:rPr lang="en-US" sz="4400" b="1" dirty="0" err="1"/>
              <a:t>en</a:t>
            </a:r>
            <a:r>
              <a:rPr lang="en-US" sz="4400" b="1" dirty="0"/>
              <a:t> Python</a:t>
            </a:r>
            <a:endParaRPr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70C0E-397A-1549-BB90-B2CF6C01D173}"/>
              </a:ext>
            </a:extLst>
          </p:cNvPr>
          <p:cNvSpPr txBox="1"/>
          <p:nvPr/>
        </p:nvSpPr>
        <p:spPr>
          <a:xfrm>
            <a:off x="4221340" y="4624344"/>
            <a:ext cx="17373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4400" dirty="0"/>
              <a:t>Aritméticos.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4400" dirty="0"/>
              <a:t>Relacionales.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4400" dirty="0"/>
              <a:t>De asignación.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4400" dirty="0"/>
              <a:t>Lógicos.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s-ES_tradnl" sz="4400" dirty="0"/>
              <a:t>Pertenencia.</a:t>
            </a:r>
          </a:p>
        </p:txBody>
      </p:sp>
    </p:spTree>
    <p:extLst>
      <p:ext uri="{BB962C8B-B14F-4D97-AF65-F5344CB8AC3E}">
        <p14:creationId xmlns:p14="http://schemas.microsoft.com/office/powerpoint/2010/main" val="99819983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832</Words>
  <Application>Microsoft Macintosh PowerPoint</Application>
  <PresentationFormat>Custom</PresentationFormat>
  <Paragraphs>114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Helvetica Neue</vt:lpstr>
      <vt:lpstr>Helvetica Neue Light</vt:lpstr>
      <vt:lpstr>Montserrat ExtraBold</vt:lpstr>
      <vt:lpstr>Montserrat</vt:lpstr>
      <vt:lpstr>Muli</vt:lpstr>
      <vt:lpstr>Arial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Alejandro Sanchez</cp:lastModifiedBy>
  <cp:revision>18</cp:revision>
  <dcterms:modified xsi:type="dcterms:W3CDTF">2021-05-21T00:18:48Z</dcterms:modified>
</cp:coreProperties>
</file>